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68" r:id="rId1"/>
  </p:sldMasterIdLst>
  <p:notesMasterIdLst>
    <p:notesMasterId r:id="rId14"/>
  </p:notesMasterIdLst>
  <p:sldIdLst>
    <p:sldId id="256" r:id="rId2"/>
    <p:sldId id="278" r:id="rId3"/>
    <p:sldId id="284" r:id="rId4"/>
    <p:sldId id="279" r:id="rId5"/>
    <p:sldId id="280" r:id="rId6"/>
    <p:sldId id="281" r:id="rId7"/>
    <p:sldId id="282" r:id="rId8"/>
    <p:sldId id="283" r:id="rId9"/>
    <p:sldId id="285" r:id="rId10"/>
    <p:sldId id="286" r:id="rId11"/>
    <p:sldId id="287" r:id="rId12"/>
    <p:sldId id="275" r:id="rId1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762E"/>
    <a:srgbClr val="135D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varScale="1">
        <p:scale>
          <a:sx n="110" d="100"/>
          <a:sy n="110" d="100"/>
        </p:scale>
        <p:origin x="348"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C36C5F1-8249-47F0-8FA1-2866E7221C7D}" type="datetimeFigureOut">
              <a:rPr lang="en-US" smtClean="0"/>
              <a:pPr/>
              <a:t>9/6/2019</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C6ED129-D01C-49CC-B5A0-8E892F75013C}"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F56109C-5975-4D78-9E4B-505BA0F71D98}" type="datetime1">
              <a:rPr lang="en-US" smtClean="0"/>
              <a:pPr/>
              <a:t>9/6/2019</a:t>
            </a:fld>
            <a:endParaRPr lang="en-US" dirty="0"/>
          </a:p>
        </p:txBody>
      </p:sp>
      <p:sp>
        <p:nvSpPr>
          <p:cNvPr id="5" name="Footer Placeholder 4"/>
          <p:cNvSpPr>
            <a:spLocks noGrp="1"/>
          </p:cNvSpPr>
          <p:nvPr>
            <p:ph type="ftr" sz="quarter" idx="11"/>
          </p:nvPr>
        </p:nvSpPr>
        <p:spPr/>
        <p:txBody>
          <a:bodyPr/>
          <a:lstStyle/>
          <a:p>
            <a:r>
              <a:rPr lang="en-US" dirty="0"/>
              <a:t>8150 Barbara Ave. Inver Grove Heights, MN 55077                                        651-450-2500   www.invergroveheights.org</a:t>
            </a:r>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8FB0BD-8226-4AE6-897B-67DD7111F187}" type="datetime1">
              <a:rPr lang="en-US" smtClean="0"/>
              <a:pPr/>
              <a:t>9/6/2019</a:t>
            </a:fld>
            <a:endParaRPr lang="en-US" dirty="0"/>
          </a:p>
        </p:txBody>
      </p:sp>
      <p:sp>
        <p:nvSpPr>
          <p:cNvPr id="5" name="Footer Placeholder 4"/>
          <p:cNvSpPr>
            <a:spLocks noGrp="1"/>
          </p:cNvSpPr>
          <p:nvPr>
            <p:ph type="ftr" sz="quarter" idx="11"/>
          </p:nvPr>
        </p:nvSpPr>
        <p:spPr/>
        <p:txBody>
          <a:bodyPr/>
          <a:lstStyle/>
          <a:p>
            <a:r>
              <a:rPr lang="en-US" dirty="0"/>
              <a:t>8150 Barbara Ave. Inver Grove Heights, MN 55077                                        651-450-2500   www.invergroveheights.org</a:t>
            </a:r>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46EC27-BD4C-4EF0-A945-BD64E5EE5E88}" type="datetime1">
              <a:rPr lang="en-US" smtClean="0"/>
              <a:pPr/>
              <a:t>9/6/2019</a:t>
            </a:fld>
            <a:endParaRPr lang="en-US" dirty="0"/>
          </a:p>
        </p:txBody>
      </p:sp>
      <p:sp>
        <p:nvSpPr>
          <p:cNvPr id="5" name="Footer Placeholder 4"/>
          <p:cNvSpPr>
            <a:spLocks noGrp="1"/>
          </p:cNvSpPr>
          <p:nvPr>
            <p:ph type="ftr" sz="quarter" idx="11"/>
          </p:nvPr>
        </p:nvSpPr>
        <p:spPr/>
        <p:txBody>
          <a:bodyPr/>
          <a:lstStyle/>
          <a:p>
            <a:r>
              <a:rPr lang="en-US" dirty="0"/>
              <a:t>8150 Barbara Ave. Inver Grove Heights, MN 55077                                        651-450-2500   www.invergroveheights.org</a:t>
            </a:r>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lgn="r">
              <a:defRPr/>
            </a:lvl1pPr>
          </a:lstStyle>
          <a:p>
            <a:fld id="{0787C03E-41C5-47C7-9F71-22697B6E924A}" type="datetime1">
              <a:rPr lang="en-US" smtClean="0"/>
              <a:pPr/>
              <a:t>9/6/2019</a:t>
            </a:fld>
            <a:endParaRPr lang="en-US" dirty="0"/>
          </a:p>
        </p:txBody>
      </p:sp>
      <p:sp>
        <p:nvSpPr>
          <p:cNvPr id="5" name="Footer Placeholder 4"/>
          <p:cNvSpPr>
            <a:spLocks noGrp="1"/>
          </p:cNvSpPr>
          <p:nvPr>
            <p:ph type="ftr" sz="quarter" idx="11"/>
          </p:nvPr>
        </p:nvSpPr>
        <p:spPr/>
        <p:txBody>
          <a:bodyPr/>
          <a:lstStyle/>
          <a:p>
            <a:r>
              <a:rPr lang="en-US" dirty="0"/>
              <a:t>8150 Barbara Ave. Inver Grove Heights, MN 55077                                        651-450-2500   www.invergroveheights.org</a:t>
            </a:r>
          </a:p>
        </p:txBody>
      </p:sp>
      <p:sp>
        <p:nvSpPr>
          <p:cNvPr id="6" name="Slide Number Placeholder 5"/>
          <p:cNvSpPr>
            <a:spLocks noGrp="1"/>
          </p:cNvSpPr>
          <p:nvPr>
            <p:ph type="sldNum" sz="quarter" idx="12"/>
          </p:nvPr>
        </p:nvSpPr>
        <p:spPr>
          <a:xfrm>
            <a:off x="613104" y="6324824"/>
            <a:ext cx="2844800" cy="365125"/>
          </a:xfrm>
        </p:spPr>
        <p:txBody>
          <a:bodyPr/>
          <a:lstStyle>
            <a:lvl1pPr algn="l">
              <a:defRPr/>
            </a:lvl1p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C1581E-CE5B-44D9-B322-C7D510116345}" type="datetime1">
              <a:rPr lang="en-US" smtClean="0"/>
              <a:pPr/>
              <a:t>9/6/2019</a:t>
            </a:fld>
            <a:endParaRPr lang="en-US" dirty="0"/>
          </a:p>
        </p:txBody>
      </p:sp>
      <p:sp>
        <p:nvSpPr>
          <p:cNvPr id="5" name="Footer Placeholder 4"/>
          <p:cNvSpPr>
            <a:spLocks noGrp="1"/>
          </p:cNvSpPr>
          <p:nvPr>
            <p:ph type="ftr" sz="quarter" idx="11"/>
          </p:nvPr>
        </p:nvSpPr>
        <p:spPr/>
        <p:txBody>
          <a:bodyPr/>
          <a:lstStyle/>
          <a:p>
            <a:r>
              <a:rPr lang="en-US" dirty="0"/>
              <a:t>8150 Barbara Ave. Inver Grove Heights, MN 55077                                        651-450-2500   www.invergroveheights.org</a:t>
            </a:r>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FB0F1D8-9BF4-42A1-9A38-D5440390B200}" type="datetime1">
              <a:rPr lang="en-US" smtClean="0"/>
              <a:pPr/>
              <a:t>9/6/2019</a:t>
            </a:fld>
            <a:endParaRPr lang="en-US" dirty="0"/>
          </a:p>
        </p:txBody>
      </p:sp>
      <p:sp>
        <p:nvSpPr>
          <p:cNvPr id="6" name="Footer Placeholder 5"/>
          <p:cNvSpPr>
            <a:spLocks noGrp="1"/>
          </p:cNvSpPr>
          <p:nvPr>
            <p:ph type="ftr" sz="quarter" idx="11"/>
          </p:nvPr>
        </p:nvSpPr>
        <p:spPr/>
        <p:txBody>
          <a:bodyPr/>
          <a:lstStyle/>
          <a:p>
            <a:r>
              <a:rPr lang="en-US" dirty="0"/>
              <a:t>8150 Barbara Ave. Inver Grove Heights, MN 55077                                        651-450-2500   www.invergroveheights.org</a:t>
            </a:r>
          </a:p>
        </p:txBody>
      </p:sp>
      <p:sp>
        <p:nvSpPr>
          <p:cNvPr id="7" name="Slide Number Placeholder 6"/>
          <p:cNvSpPr>
            <a:spLocks noGrp="1"/>
          </p:cNvSpPr>
          <p:nvPr>
            <p:ph type="sldNum" sz="quarter" idx="12"/>
          </p:nvPr>
        </p:nvSpPr>
        <p:spPr/>
        <p:txBody>
          <a:bodyPr/>
          <a:lstStyle/>
          <a:p>
            <a:fld id="{6FF9F0C5-380F-41C2-899A-BAC0F0927E1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07FB4A-01D6-40D0-B81E-0F2842CB47FC}" type="datetime1">
              <a:rPr lang="en-US" smtClean="0"/>
              <a:pPr/>
              <a:t>9/6/2019</a:t>
            </a:fld>
            <a:endParaRPr lang="en-US" dirty="0"/>
          </a:p>
        </p:txBody>
      </p:sp>
      <p:sp>
        <p:nvSpPr>
          <p:cNvPr id="8" name="Footer Placeholder 7"/>
          <p:cNvSpPr>
            <a:spLocks noGrp="1"/>
          </p:cNvSpPr>
          <p:nvPr>
            <p:ph type="ftr" sz="quarter" idx="11"/>
          </p:nvPr>
        </p:nvSpPr>
        <p:spPr/>
        <p:txBody>
          <a:bodyPr/>
          <a:lstStyle/>
          <a:p>
            <a:r>
              <a:rPr lang="en-US" dirty="0"/>
              <a:t>8150 Barbara Ave. Inver Grove Heights, MN 55077                                        651-450-2500   www.invergroveheights.org</a:t>
            </a:r>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AA92A8-E024-4859-9715-EE08BA08CA7B}" type="datetime1">
              <a:rPr lang="en-US" smtClean="0"/>
              <a:pPr/>
              <a:t>9/6/2019</a:t>
            </a:fld>
            <a:endParaRPr lang="en-US" dirty="0"/>
          </a:p>
        </p:txBody>
      </p:sp>
      <p:sp>
        <p:nvSpPr>
          <p:cNvPr id="4" name="Footer Placeholder 3"/>
          <p:cNvSpPr>
            <a:spLocks noGrp="1"/>
          </p:cNvSpPr>
          <p:nvPr>
            <p:ph type="ftr" sz="quarter" idx="11"/>
          </p:nvPr>
        </p:nvSpPr>
        <p:spPr/>
        <p:txBody>
          <a:bodyPr/>
          <a:lstStyle/>
          <a:p>
            <a:r>
              <a:rPr lang="en-US" dirty="0"/>
              <a:t>8150 Barbara Ave. Inver Grove Heights, MN 55077                                        651-450-2500   www.invergroveheights.org</a:t>
            </a:r>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6583A-69CA-4944-99E7-AAA42E3BC99D}" type="datetime1">
              <a:rPr lang="en-US" smtClean="0"/>
              <a:pPr/>
              <a:t>9/6/2019</a:t>
            </a:fld>
            <a:endParaRPr lang="en-US" dirty="0"/>
          </a:p>
        </p:txBody>
      </p:sp>
      <p:sp>
        <p:nvSpPr>
          <p:cNvPr id="3" name="Footer Placeholder 2"/>
          <p:cNvSpPr>
            <a:spLocks noGrp="1"/>
          </p:cNvSpPr>
          <p:nvPr>
            <p:ph type="ftr" sz="quarter" idx="11"/>
          </p:nvPr>
        </p:nvSpPr>
        <p:spPr/>
        <p:txBody>
          <a:bodyPr/>
          <a:lstStyle/>
          <a:p>
            <a:r>
              <a:rPr lang="en-US" dirty="0"/>
              <a:t>8150 Barbara Ave. Inver Grove Heights, MN 55077                                        651-450-2500   www.invergroveheights.org</a:t>
            </a:r>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2"/>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31D447-7FED-4B71-90EE-3E4C85383E7A}" type="datetime1">
              <a:rPr lang="en-US" smtClean="0"/>
              <a:pPr/>
              <a:t>9/6/2019</a:t>
            </a:fld>
            <a:endParaRPr lang="en-US" dirty="0"/>
          </a:p>
        </p:txBody>
      </p:sp>
      <p:sp>
        <p:nvSpPr>
          <p:cNvPr id="6" name="Footer Placeholder 5"/>
          <p:cNvSpPr>
            <a:spLocks noGrp="1"/>
          </p:cNvSpPr>
          <p:nvPr>
            <p:ph type="ftr" sz="quarter" idx="11"/>
          </p:nvPr>
        </p:nvSpPr>
        <p:spPr/>
        <p:txBody>
          <a:bodyPr/>
          <a:lstStyle/>
          <a:p>
            <a:r>
              <a:rPr lang="en-US" dirty="0"/>
              <a:t>8150 Barbara Ave. Inver Grove Heights, MN 55077                                        651-450-2500   www.invergroveheights.org</a:t>
            </a:r>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9BFD8F-2AD5-4833-B837-9D81A79F6743}" type="datetime1">
              <a:rPr lang="en-US" smtClean="0"/>
              <a:pPr/>
              <a:t>9/6/2019</a:t>
            </a:fld>
            <a:endParaRPr lang="en-US" dirty="0"/>
          </a:p>
        </p:txBody>
      </p:sp>
      <p:sp>
        <p:nvSpPr>
          <p:cNvPr id="6" name="Footer Placeholder 5"/>
          <p:cNvSpPr>
            <a:spLocks noGrp="1"/>
          </p:cNvSpPr>
          <p:nvPr>
            <p:ph type="ftr" sz="quarter" idx="11"/>
          </p:nvPr>
        </p:nvSpPr>
        <p:spPr/>
        <p:txBody>
          <a:bodyPr/>
          <a:lstStyle/>
          <a:p>
            <a:r>
              <a:rPr lang="en-US" dirty="0"/>
              <a:t>8150 Barbara Ave. Inver Grove Heights, MN 55077                                        651-450-2500   www.invergroveheights.org</a:t>
            </a:r>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4"/>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17DB95-9D88-438E-9430-148DA3B1CDB1}" type="datetime1">
              <a:rPr lang="en-US" smtClean="0"/>
              <a:pPr/>
              <a:t>9/6/2019</a:t>
            </a:fld>
            <a:endParaRPr lang="en-US" dirty="0"/>
          </a:p>
        </p:txBody>
      </p:sp>
      <p:sp>
        <p:nvSpPr>
          <p:cNvPr id="5" name="Footer Placeholder 4"/>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8150 Barbara Ave. Inver Grove Heights, MN 55077                                        651-450-2500   www.invergroveheights.org</a:t>
            </a:r>
          </a:p>
        </p:txBody>
      </p:sp>
      <p:sp>
        <p:nvSpPr>
          <p:cNvPr id="6" name="Slide Number Placeholder 5"/>
          <p:cNvSpPr>
            <a:spLocks noGrp="1"/>
          </p:cNvSpPr>
          <p:nvPr>
            <p:ph type="sldNum" sz="quarter" idx="4"/>
          </p:nvPr>
        </p:nvSpPr>
        <p:spPr>
          <a:xfrm>
            <a:off x="8737600" y="635635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nvergroveheights.org/"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carlson@invergroveheights.or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Y:\Shared\IGH Logo.png"/>
          <p:cNvPicPr>
            <a:picLocks noChangeAspect="1" noChangeArrowheads="1"/>
          </p:cNvPicPr>
          <p:nvPr/>
        </p:nvPicPr>
        <p:blipFill>
          <a:blip r:embed="rId2"/>
          <a:srcRect/>
          <a:stretch>
            <a:fillRect/>
          </a:stretch>
        </p:blipFill>
        <p:spPr bwMode="auto">
          <a:xfrm>
            <a:off x="191645" y="339635"/>
            <a:ext cx="4164003" cy="2342251"/>
          </a:xfrm>
          <a:prstGeom prst="rect">
            <a:avLst/>
          </a:prstGeom>
          <a:noFill/>
        </p:spPr>
      </p:pic>
      <p:sp>
        <p:nvSpPr>
          <p:cNvPr id="2" name="Title 1"/>
          <p:cNvSpPr>
            <a:spLocks noGrp="1"/>
          </p:cNvSpPr>
          <p:nvPr>
            <p:ph type="ctrTitle"/>
          </p:nvPr>
        </p:nvSpPr>
        <p:spPr>
          <a:xfrm>
            <a:off x="1969133" y="2641559"/>
            <a:ext cx="7766936" cy="1646302"/>
          </a:xfrm>
        </p:spPr>
        <p:txBody>
          <a:bodyPr>
            <a:normAutofit fontScale="90000"/>
          </a:bodyPr>
          <a:lstStyle/>
          <a:p>
            <a:pPr algn="ctr"/>
            <a:r>
              <a:rPr lang="en-US" b="1" dirty="0"/>
              <a:t>CITY OF </a:t>
            </a:r>
            <a:br>
              <a:rPr lang="en-US" b="1" dirty="0"/>
            </a:br>
            <a:r>
              <a:rPr lang="en-US" b="1" dirty="0"/>
              <a:t>INVER GROVE HEIGHTS</a:t>
            </a:r>
            <a:br>
              <a:rPr lang="en-US" b="1" dirty="0"/>
            </a:br>
            <a:r>
              <a:rPr lang="en-US" b="1" dirty="0"/>
              <a:t>Playground Safety	</a:t>
            </a:r>
          </a:p>
        </p:txBody>
      </p:sp>
      <p:sp>
        <p:nvSpPr>
          <p:cNvPr id="3" name="Subtitle 2"/>
          <p:cNvSpPr>
            <a:spLocks noGrp="1"/>
          </p:cNvSpPr>
          <p:nvPr>
            <p:ph type="subTitle" idx="1"/>
          </p:nvPr>
        </p:nvSpPr>
        <p:spPr>
          <a:xfrm>
            <a:off x="2263075" y="5413825"/>
            <a:ext cx="7766936" cy="1096899"/>
          </a:xfrm>
        </p:spPr>
        <p:txBody>
          <a:bodyPr anchor="t">
            <a:normAutofit fontScale="62500" lnSpcReduction="20000"/>
          </a:bodyPr>
          <a:lstStyle/>
          <a:p>
            <a:pPr algn="ctr">
              <a:lnSpc>
                <a:spcPct val="110000"/>
              </a:lnSpc>
            </a:pPr>
            <a:r>
              <a:rPr lang="en-US" dirty="0">
                <a:solidFill>
                  <a:srgbClr val="18762E"/>
                </a:solidFill>
              </a:rPr>
              <a:t>8150 Barbara Avenue, Inver Grove Heights, MN 55077</a:t>
            </a:r>
          </a:p>
          <a:p>
            <a:pPr algn="ctr">
              <a:lnSpc>
                <a:spcPct val="110000"/>
              </a:lnSpc>
            </a:pPr>
            <a:r>
              <a:rPr lang="en-US" dirty="0">
                <a:solidFill>
                  <a:srgbClr val="18762E"/>
                </a:solidFill>
              </a:rPr>
              <a:t>651-450-2500</a:t>
            </a:r>
          </a:p>
          <a:p>
            <a:pPr algn="ctr"/>
            <a:r>
              <a:rPr lang="en-US" dirty="0">
                <a:solidFill>
                  <a:schemeClr val="accent2">
                    <a:lumMod val="60000"/>
                    <a:lumOff val="40000"/>
                  </a:schemeClr>
                </a:solidFill>
                <a:hlinkClick r:id="rId3"/>
              </a:rPr>
              <a:t>www.invergroveheights.org</a:t>
            </a:r>
            <a:endParaRPr lang="en-US" dirty="0">
              <a:solidFill>
                <a:schemeClr val="accent2">
                  <a:lumMod val="60000"/>
                  <a:lumOff val="40000"/>
                </a:schemeClr>
              </a:solidFill>
            </a:endParaRPr>
          </a:p>
          <a:p>
            <a:endParaRPr lang="en-US" dirty="0"/>
          </a:p>
        </p:txBody>
      </p:sp>
      <p:sp>
        <p:nvSpPr>
          <p:cNvPr id="5" name="TextBox 4"/>
          <p:cNvSpPr txBox="1"/>
          <p:nvPr/>
        </p:nvSpPr>
        <p:spPr>
          <a:xfrm>
            <a:off x="922640" y="2463115"/>
            <a:ext cx="3006811" cy="338554"/>
          </a:xfrm>
          <a:prstGeom prst="rect">
            <a:avLst/>
          </a:prstGeom>
          <a:noFill/>
        </p:spPr>
        <p:txBody>
          <a:bodyPr wrap="square" rtlCol="0">
            <a:spAutoFit/>
          </a:bodyPr>
          <a:lstStyle/>
          <a:p>
            <a:r>
              <a:rPr lang="en-US" sz="1600" i="1" dirty="0">
                <a:solidFill>
                  <a:srgbClr val="18762E"/>
                </a:solidFill>
              </a:rPr>
              <a:t>Ethics, Excellence, Engagement</a:t>
            </a:r>
          </a:p>
        </p:txBody>
      </p:sp>
    </p:spTree>
    <p:extLst>
      <p:ext uri="{BB962C8B-B14F-4D97-AF65-F5344CB8AC3E}">
        <p14:creationId xmlns:p14="http://schemas.microsoft.com/office/powerpoint/2010/main" val="521040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1FF1-BC00-4E66-BB12-42F79D5AD661}"/>
              </a:ext>
            </a:extLst>
          </p:cNvPr>
          <p:cNvSpPr>
            <a:spLocks noGrp="1"/>
          </p:cNvSpPr>
          <p:nvPr>
            <p:ph type="title"/>
          </p:nvPr>
        </p:nvSpPr>
        <p:spPr/>
        <p:txBody>
          <a:bodyPr>
            <a:normAutofit/>
          </a:bodyPr>
          <a:lstStyle/>
          <a:p>
            <a:r>
              <a:rPr lang="en-US" dirty="0"/>
              <a:t>ADA 1008.2.6 (Advisory)</a:t>
            </a:r>
          </a:p>
        </p:txBody>
      </p:sp>
      <p:sp>
        <p:nvSpPr>
          <p:cNvPr id="3" name="Content Placeholder 2">
            <a:extLst>
              <a:ext uri="{FF2B5EF4-FFF2-40B4-BE49-F238E27FC236}">
                <a16:creationId xmlns:a16="http://schemas.microsoft.com/office/drawing/2014/main" id="{E462ADE7-B427-4A4C-A86A-FDECCD184E86}"/>
              </a:ext>
            </a:extLst>
          </p:cNvPr>
          <p:cNvSpPr>
            <a:spLocks noGrp="1"/>
          </p:cNvSpPr>
          <p:nvPr>
            <p:ph idx="1"/>
          </p:nvPr>
        </p:nvSpPr>
        <p:spPr/>
        <p:txBody>
          <a:bodyPr/>
          <a:lstStyle/>
          <a:p>
            <a:r>
              <a:rPr lang="en-US" dirty="0"/>
              <a:t>Ground surfaces must be inspected and maintained regularly to ensure continued compliance with ASTM F1951.  The type of surface material selected and play area use levels will determine the frequency of inspection and maintenance activities</a:t>
            </a:r>
          </a:p>
          <a:p>
            <a:r>
              <a:rPr lang="en-US" dirty="0"/>
              <a:t>City documents inspections performed (April – October)</a:t>
            </a:r>
          </a:p>
          <a:p>
            <a:endParaRPr lang="en-US" dirty="0"/>
          </a:p>
        </p:txBody>
      </p:sp>
      <p:sp>
        <p:nvSpPr>
          <p:cNvPr id="4" name="Footer Placeholder 3">
            <a:extLst>
              <a:ext uri="{FF2B5EF4-FFF2-40B4-BE49-F238E27FC236}">
                <a16:creationId xmlns:a16="http://schemas.microsoft.com/office/drawing/2014/main" id="{CD569C72-4FD3-4E93-8AAE-183000D21E78}"/>
              </a:ext>
            </a:extLst>
          </p:cNvPr>
          <p:cNvSpPr>
            <a:spLocks noGrp="1"/>
          </p:cNvSpPr>
          <p:nvPr>
            <p:ph type="ftr" sz="quarter" idx="11"/>
          </p:nvPr>
        </p:nvSpPr>
        <p:spPr/>
        <p:txBody>
          <a:bodyPr/>
          <a:lstStyle/>
          <a:p>
            <a:r>
              <a:rPr lang="en-US" dirty="0"/>
              <a:t>8150 Barbara Ave. Inver Grove Heights, MN 55077                                        651-450-2500   www.invergroveheights.org</a:t>
            </a:r>
          </a:p>
        </p:txBody>
      </p:sp>
      <p:sp>
        <p:nvSpPr>
          <p:cNvPr id="5" name="Slide Number Placeholder 4">
            <a:extLst>
              <a:ext uri="{FF2B5EF4-FFF2-40B4-BE49-F238E27FC236}">
                <a16:creationId xmlns:a16="http://schemas.microsoft.com/office/drawing/2014/main" id="{12CC15E8-94E7-46FB-8063-F3228973369E}"/>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3191895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1FF1-BC00-4E66-BB12-42F79D5AD661}"/>
              </a:ext>
            </a:extLst>
          </p:cNvPr>
          <p:cNvSpPr>
            <a:spLocks noGrp="1"/>
          </p:cNvSpPr>
          <p:nvPr>
            <p:ph type="title"/>
          </p:nvPr>
        </p:nvSpPr>
        <p:spPr/>
        <p:txBody>
          <a:bodyPr>
            <a:normAutofit/>
          </a:bodyPr>
          <a:lstStyle/>
          <a:p>
            <a:r>
              <a:rPr lang="en-US" dirty="0"/>
              <a:t>Accessibility and Safety</a:t>
            </a:r>
          </a:p>
        </p:txBody>
      </p:sp>
      <p:sp>
        <p:nvSpPr>
          <p:cNvPr id="3" name="Content Placeholder 2">
            <a:extLst>
              <a:ext uri="{FF2B5EF4-FFF2-40B4-BE49-F238E27FC236}">
                <a16:creationId xmlns:a16="http://schemas.microsoft.com/office/drawing/2014/main" id="{E462ADE7-B427-4A4C-A86A-FDECCD184E86}"/>
              </a:ext>
            </a:extLst>
          </p:cNvPr>
          <p:cNvSpPr>
            <a:spLocks noGrp="1"/>
          </p:cNvSpPr>
          <p:nvPr>
            <p:ph idx="1"/>
          </p:nvPr>
        </p:nvSpPr>
        <p:spPr/>
        <p:txBody>
          <a:bodyPr>
            <a:normAutofit fontScale="92500" lnSpcReduction="20000"/>
          </a:bodyPr>
          <a:lstStyle/>
          <a:p>
            <a:r>
              <a:rPr lang="en-US" dirty="0"/>
              <a:t>City playgrounds meet required ADA accessibility standards</a:t>
            </a:r>
          </a:p>
          <a:p>
            <a:r>
              <a:rPr lang="en-US" b="1" dirty="0"/>
              <a:t>City playgrounds are safe and accessible when they are used as they have been intended with proper adult supervision </a:t>
            </a:r>
          </a:p>
          <a:p>
            <a:r>
              <a:rPr lang="en-US" dirty="0"/>
              <a:t>City takes reasonable steps to provide a safe and accessible park and recreation system</a:t>
            </a:r>
          </a:p>
          <a:p>
            <a:r>
              <a:rPr lang="en-US" dirty="0"/>
              <a:t>City takes timely and appropriate actions when a safety issue is identified</a:t>
            </a:r>
          </a:p>
          <a:p>
            <a:r>
              <a:rPr lang="en-US" dirty="0"/>
              <a:t>City evaluates safety to guard against potential hazards that pose the risk of imminent danger of permanently debilitating and/or life- threatening injury</a:t>
            </a:r>
          </a:p>
        </p:txBody>
      </p:sp>
      <p:sp>
        <p:nvSpPr>
          <p:cNvPr id="4" name="Footer Placeholder 3">
            <a:extLst>
              <a:ext uri="{FF2B5EF4-FFF2-40B4-BE49-F238E27FC236}">
                <a16:creationId xmlns:a16="http://schemas.microsoft.com/office/drawing/2014/main" id="{CD569C72-4FD3-4E93-8AAE-183000D21E78}"/>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rPr>
              <a:t>8150 Barbara Ave. Inver Grove Heights, MN 55077                                        651-450-2500   www.invergroveheights.org</a:t>
            </a:r>
          </a:p>
        </p:txBody>
      </p:sp>
      <p:sp>
        <p:nvSpPr>
          <p:cNvPr id="5" name="Slide Number Placeholder 4">
            <a:extLst>
              <a:ext uri="{FF2B5EF4-FFF2-40B4-BE49-F238E27FC236}">
                <a16:creationId xmlns:a16="http://schemas.microsoft.com/office/drawing/2014/main" id="{12CC15E8-94E7-46FB-8063-F3228973369E}"/>
              </a:ext>
            </a:extLst>
          </p:cNvPr>
          <p:cNvSpPr>
            <a:spLocks noGrp="1"/>
          </p:cNvSpPr>
          <p:nvPr>
            <p:ph type="sldNum"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72975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ctrTitle"/>
          </p:nvPr>
        </p:nvSpPr>
        <p:spPr/>
        <p:txBody>
          <a:bodyPr/>
          <a:lstStyle/>
          <a:p>
            <a:r>
              <a:rPr lang="en-US" dirty="0"/>
              <a:t>QUESTIONS?</a:t>
            </a:r>
          </a:p>
        </p:txBody>
      </p:sp>
      <p:sp>
        <p:nvSpPr>
          <p:cNvPr id="13" name="Subtitle 12"/>
          <p:cNvSpPr>
            <a:spLocks noGrp="1"/>
          </p:cNvSpPr>
          <p:nvPr>
            <p:ph type="subTitle" idx="1"/>
          </p:nvPr>
        </p:nvSpPr>
        <p:spPr/>
        <p:txBody>
          <a:bodyPr/>
          <a:lstStyle/>
          <a:p>
            <a:r>
              <a:rPr lang="en-US" dirty="0"/>
              <a:t>Eric Carlson – Parks &amp; Recreation Director</a:t>
            </a:r>
          </a:p>
          <a:p>
            <a:r>
              <a:rPr lang="en-US" dirty="0">
                <a:hlinkClick r:id="rId2"/>
              </a:rPr>
              <a:t>ecarlson@invergroveheights.org</a:t>
            </a:r>
            <a:endParaRPr lang="en-US" dirty="0"/>
          </a:p>
          <a:p>
            <a:r>
              <a:rPr lang="en-US" dirty="0"/>
              <a:t>651.450.2587</a:t>
            </a:r>
          </a:p>
        </p:txBody>
      </p:sp>
      <p:sp>
        <p:nvSpPr>
          <p:cNvPr id="5" name="Footer Placeholder 3"/>
          <p:cNvSpPr>
            <a:spLocks noGrp="1"/>
          </p:cNvSpPr>
          <p:nvPr>
            <p:ph type="ftr" sz="quarter" idx="11"/>
          </p:nvPr>
        </p:nvSpPr>
        <p:spPr/>
        <p:txBody>
          <a:bodyPr/>
          <a:lstStyle/>
          <a:p>
            <a:r>
              <a:rPr lang="en-US" dirty="0"/>
              <a:t>8150 Barbara Ave. Inver Grove Heights, MN 55077                                        651-450-2500   www.invergroveheights.org</a:t>
            </a:r>
          </a:p>
        </p:txBody>
      </p:sp>
      <p:sp>
        <p:nvSpPr>
          <p:cNvPr id="10" name="Slide Number Placeholder 9"/>
          <p:cNvSpPr>
            <a:spLocks noGrp="1"/>
          </p:cNvSpPr>
          <p:nvPr>
            <p:ph type="sldNum" sz="quarter" idx="12"/>
          </p:nvPr>
        </p:nvSpPr>
        <p:spPr/>
        <p:txBody>
          <a:bodyPr/>
          <a:lstStyle/>
          <a:p>
            <a:fld id="{D57F1E4F-1CFF-5643-939E-217C01CDF565}" type="slidenum">
              <a:rPr lang="en-US" smtClean="0"/>
              <a:pPr/>
              <a:t>12</a:t>
            </a:fld>
            <a:endParaRPr lang="en-US" dirty="0"/>
          </a:p>
        </p:txBody>
      </p:sp>
      <p:sp>
        <p:nvSpPr>
          <p:cNvPr id="8" name="TextBox 7"/>
          <p:cNvSpPr txBox="1"/>
          <p:nvPr/>
        </p:nvSpPr>
        <p:spPr>
          <a:xfrm>
            <a:off x="9898256" y="6465195"/>
            <a:ext cx="3006811" cy="276999"/>
          </a:xfrm>
          <a:prstGeom prst="rect">
            <a:avLst/>
          </a:prstGeom>
          <a:noFill/>
        </p:spPr>
        <p:txBody>
          <a:bodyPr wrap="square" rtlCol="0">
            <a:spAutoFit/>
          </a:bodyPr>
          <a:lstStyle/>
          <a:p>
            <a:r>
              <a:rPr lang="en-US" sz="1200" i="1" dirty="0">
                <a:solidFill>
                  <a:srgbClr val="135D25"/>
                </a:solidFill>
              </a:rPr>
              <a:t>Ethics, Excellence, Engagement</a:t>
            </a:r>
          </a:p>
        </p:txBody>
      </p:sp>
      <p:pic>
        <p:nvPicPr>
          <p:cNvPr id="11" name="Picture 2" descr="Y:\Shared\IGH Logo.png"/>
          <p:cNvPicPr>
            <a:picLocks noChangeAspect="1" noChangeArrowheads="1"/>
          </p:cNvPicPr>
          <p:nvPr/>
        </p:nvPicPr>
        <p:blipFill>
          <a:blip r:embed="rId3"/>
          <a:srcRect/>
          <a:stretch>
            <a:fillRect/>
          </a:stretch>
        </p:blipFill>
        <p:spPr bwMode="auto">
          <a:xfrm>
            <a:off x="9433281" y="4979734"/>
            <a:ext cx="2960379" cy="1665213"/>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1FF1-BC00-4E66-BB12-42F79D5AD661}"/>
              </a:ext>
            </a:extLst>
          </p:cNvPr>
          <p:cNvSpPr>
            <a:spLocks noGrp="1"/>
          </p:cNvSpPr>
          <p:nvPr>
            <p:ph type="title"/>
          </p:nvPr>
        </p:nvSpPr>
        <p:spPr/>
        <p:txBody>
          <a:bodyPr/>
          <a:lstStyle/>
          <a:p>
            <a:r>
              <a:rPr lang="en-US" dirty="0"/>
              <a:t>American with Disabilities Act (ADA)</a:t>
            </a:r>
          </a:p>
        </p:txBody>
      </p:sp>
      <p:sp>
        <p:nvSpPr>
          <p:cNvPr id="3" name="Content Placeholder 2">
            <a:extLst>
              <a:ext uri="{FF2B5EF4-FFF2-40B4-BE49-F238E27FC236}">
                <a16:creationId xmlns:a16="http://schemas.microsoft.com/office/drawing/2014/main" id="{3FC532A4-C0D3-403A-AD27-B362E82C0D1F}"/>
              </a:ext>
            </a:extLst>
          </p:cNvPr>
          <p:cNvSpPr>
            <a:spLocks noGrp="1"/>
          </p:cNvSpPr>
          <p:nvPr>
            <p:ph idx="1"/>
          </p:nvPr>
        </p:nvSpPr>
        <p:spPr/>
        <p:txBody>
          <a:bodyPr>
            <a:normAutofit lnSpcReduction="10000"/>
          </a:bodyPr>
          <a:lstStyle/>
          <a:p>
            <a:r>
              <a:rPr lang="en-US" dirty="0"/>
              <a:t>Inver Grove Heights covered by Title II of ADA</a:t>
            </a:r>
          </a:p>
          <a:p>
            <a:r>
              <a:rPr lang="en-US" dirty="0"/>
              <a:t>Obligations and compliance vary depending on installation date of equipment</a:t>
            </a:r>
          </a:p>
          <a:p>
            <a:r>
              <a:rPr lang="en-US" dirty="0"/>
              <a:t>Playgrounds are found in the ADA 2010 Standards for Accessible Design</a:t>
            </a:r>
          </a:p>
          <a:p>
            <a:r>
              <a:rPr lang="en-US" dirty="0"/>
              <a:t>Final guidelines issued by the US Access Board on October 18, 2000</a:t>
            </a:r>
          </a:p>
          <a:p>
            <a:r>
              <a:rPr lang="en-US" dirty="0"/>
              <a:t>Department of Justice adopted as a standard on March 15, 2012</a:t>
            </a:r>
          </a:p>
        </p:txBody>
      </p:sp>
      <p:sp>
        <p:nvSpPr>
          <p:cNvPr id="4" name="Footer Placeholder 3">
            <a:extLst>
              <a:ext uri="{FF2B5EF4-FFF2-40B4-BE49-F238E27FC236}">
                <a16:creationId xmlns:a16="http://schemas.microsoft.com/office/drawing/2014/main" id="{CD569C72-4FD3-4E93-8AAE-183000D21E78}"/>
              </a:ext>
            </a:extLst>
          </p:cNvPr>
          <p:cNvSpPr>
            <a:spLocks noGrp="1"/>
          </p:cNvSpPr>
          <p:nvPr>
            <p:ph type="ftr" sz="quarter" idx="11"/>
          </p:nvPr>
        </p:nvSpPr>
        <p:spPr/>
        <p:txBody>
          <a:bodyPr/>
          <a:lstStyle/>
          <a:p>
            <a:r>
              <a:rPr lang="en-US" dirty="0"/>
              <a:t>8150 Barbara Ave. Inver Grove Heights, MN 55077                                        651-450-2500   www.invergroveheights.org</a:t>
            </a:r>
          </a:p>
        </p:txBody>
      </p:sp>
      <p:sp>
        <p:nvSpPr>
          <p:cNvPr id="5" name="Slide Number Placeholder 4">
            <a:extLst>
              <a:ext uri="{FF2B5EF4-FFF2-40B4-BE49-F238E27FC236}">
                <a16:creationId xmlns:a16="http://schemas.microsoft.com/office/drawing/2014/main" id="{12CC15E8-94E7-46FB-8063-F3228973369E}"/>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546691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1FF1-BC00-4E66-BB12-42F79D5AD661}"/>
              </a:ext>
            </a:extLst>
          </p:cNvPr>
          <p:cNvSpPr>
            <a:spLocks noGrp="1"/>
          </p:cNvSpPr>
          <p:nvPr>
            <p:ph type="title"/>
          </p:nvPr>
        </p:nvSpPr>
        <p:spPr/>
        <p:txBody>
          <a:bodyPr/>
          <a:lstStyle/>
          <a:p>
            <a:r>
              <a:rPr lang="en-US" dirty="0"/>
              <a:t>ADA 2010 Standards for Accessible Design </a:t>
            </a:r>
          </a:p>
        </p:txBody>
      </p:sp>
      <p:sp>
        <p:nvSpPr>
          <p:cNvPr id="3" name="Content Placeholder 2">
            <a:extLst>
              <a:ext uri="{FF2B5EF4-FFF2-40B4-BE49-F238E27FC236}">
                <a16:creationId xmlns:a16="http://schemas.microsoft.com/office/drawing/2014/main" id="{3FC532A4-C0D3-403A-AD27-B362E82C0D1F}"/>
              </a:ext>
            </a:extLst>
          </p:cNvPr>
          <p:cNvSpPr>
            <a:spLocks noGrp="1"/>
          </p:cNvSpPr>
          <p:nvPr>
            <p:ph idx="1"/>
          </p:nvPr>
        </p:nvSpPr>
        <p:spPr/>
        <p:txBody>
          <a:bodyPr>
            <a:normAutofit/>
          </a:bodyPr>
          <a:lstStyle/>
          <a:p>
            <a:r>
              <a:rPr lang="en-US" dirty="0"/>
              <a:t>ADA references to ASTM</a:t>
            </a:r>
          </a:p>
          <a:p>
            <a:pPr lvl="1"/>
            <a:r>
              <a:rPr lang="en-US" dirty="0"/>
              <a:t>ASTM F 1292-99 and ASTM 1292-04 for Impact Attenuation (1008.2.6.2)</a:t>
            </a:r>
          </a:p>
          <a:p>
            <a:pPr lvl="1"/>
            <a:r>
              <a:rPr lang="en-US" dirty="0"/>
              <a:t>ASTM F 1951-99 for Accessibility of Surface Material (1008.2.6.1)</a:t>
            </a:r>
          </a:p>
          <a:p>
            <a:pPr lvl="1"/>
            <a:r>
              <a:rPr lang="en-US" dirty="0"/>
              <a:t>ASTM F 1487-01 Safety Performance for Playgrounds (106.5 defined  terms)</a:t>
            </a:r>
          </a:p>
        </p:txBody>
      </p:sp>
      <p:sp>
        <p:nvSpPr>
          <p:cNvPr id="4" name="Footer Placeholder 3">
            <a:extLst>
              <a:ext uri="{FF2B5EF4-FFF2-40B4-BE49-F238E27FC236}">
                <a16:creationId xmlns:a16="http://schemas.microsoft.com/office/drawing/2014/main" id="{CD569C72-4FD3-4E93-8AAE-183000D21E78}"/>
              </a:ext>
            </a:extLst>
          </p:cNvPr>
          <p:cNvSpPr>
            <a:spLocks noGrp="1"/>
          </p:cNvSpPr>
          <p:nvPr>
            <p:ph type="ftr" sz="quarter" idx="11"/>
          </p:nvPr>
        </p:nvSpPr>
        <p:spPr/>
        <p:txBody>
          <a:bodyPr/>
          <a:lstStyle/>
          <a:p>
            <a:r>
              <a:rPr lang="en-US" dirty="0"/>
              <a:t>8150 Barbara Ave. Inver Grove Heights, MN 55077                                        651-450-2500   www.invergroveheights.org</a:t>
            </a:r>
          </a:p>
        </p:txBody>
      </p:sp>
      <p:sp>
        <p:nvSpPr>
          <p:cNvPr id="5" name="Slide Number Placeholder 4">
            <a:extLst>
              <a:ext uri="{FF2B5EF4-FFF2-40B4-BE49-F238E27FC236}">
                <a16:creationId xmlns:a16="http://schemas.microsoft.com/office/drawing/2014/main" id="{12CC15E8-94E7-46FB-8063-F3228973369E}"/>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443132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1FF1-BC00-4E66-BB12-42F79D5AD661}"/>
              </a:ext>
            </a:extLst>
          </p:cNvPr>
          <p:cNvSpPr>
            <a:spLocks noGrp="1"/>
          </p:cNvSpPr>
          <p:nvPr>
            <p:ph type="title"/>
          </p:nvPr>
        </p:nvSpPr>
        <p:spPr/>
        <p:txBody>
          <a:bodyPr/>
          <a:lstStyle/>
          <a:p>
            <a:r>
              <a:rPr lang="en-US" dirty="0"/>
              <a:t>American Society for Testing Materials (ASTM)</a:t>
            </a:r>
          </a:p>
        </p:txBody>
      </p:sp>
      <p:sp>
        <p:nvSpPr>
          <p:cNvPr id="3" name="Content Placeholder 2">
            <a:extLst>
              <a:ext uri="{FF2B5EF4-FFF2-40B4-BE49-F238E27FC236}">
                <a16:creationId xmlns:a16="http://schemas.microsoft.com/office/drawing/2014/main" id="{89EC8D3C-D35B-4F35-8504-334D8F9DAB3E}"/>
              </a:ext>
            </a:extLst>
          </p:cNvPr>
          <p:cNvSpPr>
            <a:spLocks noGrp="1"/>
          </p:cNvSpPr>
          <p:nvPr>
            <p:ph idx="1"/>
          </p:nvPr>
        </p:nvSpPr>
        <p:spPr/>
        <p:txBody>
          <a:bodyPr/>
          <a:lstStyle/>
          <a:p>
            <a:r>
              <a:rPr lang="en-US" dirty="0"/>
              <a:t>An international standards organization</a:t>
            </a:r>
          </a:p>
          <a:p>
            <a:r>
              <a:rPr lang="en-US" dirty="0"/>
              <a:t>Develops and publishes voluntary standards for a range of products, materials, and services</a:t>
            </a:r>
          </a:p>
          <a:p>
            <a:r>
              <a:rPr lang="en-US" dirty="0"/>
              <a:t>Standards are developed by a consensus of thousands of technical committees run by volunteers</a:t>
            </a:r>
          </a:p>
          <a:p>
            <a:r>
              <a:rPr lang="en-US" dirty="0"/>
              <a:t>There are more than 12,000 ASTM standards </a:t>
            </a:r>
          </a:p>
        </p:txBody>
      </p:sp>
      <p:sp>
        <p:nvSpPr>
          <p:cNvPr id="4" name="Footer Placeholder 3">
            <a:extLst>
              <a:ext uri="{FF2B5EF4-FFF2-40B4-BE49-F238E27FC236}">
                <a16:creationId xmlns:a16="http://schemas.microsoft.com/office/drawing/2014/main" id="{CD569C72-4FD3-4E93-8AAE-183000D21E78}"/>
              </a:ext>
            </a:extLst>
          </p:cNvPr>
          <p:cNvSpPr>
            <a:spLocks noGrp="1"/>
          </p:cNvSpPr>
          <p:nvPr>
            <p:ph type="ftr" sz="quarter" idx="11"/>
          </p:nvPr>
        </p:nvSpPr>
        <p:spPr/>
        <p:txBody>
          <a:bodyPr/>
          <a:lstStyle/>
          <a:p>
            <a:r>
              <a:rPr lang="en-US" dirty="0"/>
              <a:t>8150 Barbara Ave. Inver Grove Heights, MN 55077                                        651-450-2500   www.invergroveheights.org</a:t>
            </a:r>
          </a:p>
        </p:txBody>
      </p:sp>
      <p:sp>
        <p:nvSpPr>
          <p:cNvPr id="5" name="Slide Number Placeholder 4">
            <a:extLst>
              <a:ext uri="{FF2B5EF4-FFF2-40B4-BE49-F238E27FC236}">
                <a16:creationId xmlns:a16="http://schemas.microsoft.com/office/drawing/2014/main" id="{12CC15E8-94E7-46FB-8063-F3228973369E}"/>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92210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1FF1-BC00-4E66-BB12-42F79D5AD661}"/>
              </a:ext>
            </a:extLst>
          </p:cNvPr>
          <p:cNvSpPr>
            <a:spLocks noGrp="1"/>
          </p:cNvSpPr>
          <p:nvPr>
            <p:ph type="title"/>
          </p:nvPr>
        </p:nvSpPr>
        <p:spPr/>
        <p:txBody>
          <a:bodyPr/>
          <a:lstStyle/>
          <a:p>
            <a:r>
              <a:rPr lang="en-US" dirty="0"/>
              <a:t>ASTM F1292</a:t>
            </a:r>
          </a:p>
        </p:txBody>
      </p:sp>
      <p:sp>
        <p:nvSpPr>
          <p:cNvPr id="3" name="Content Placeholder 2">
            <a:extLst>
              <a:ext uri="{FF2B5EF4-FFF2-40B4-BE49-F238E27FC236}">
                <a16:creationId xmlns:a16="http://schemas.microsoft.com/office/drawing/2014/main" id="{57FF05AA-C4FD-4859-AF49-35E4B14DF780}"/>
              </a:ext>
            </a:extLst>
          </p:cNvPr>
          <p:cNvSpPr>
            <a:spLocks noGrp="1"/>
          </p:cNvSpPr>
          <p:nvPr>
            <p:ph idx="1"/>
          </p:nvPr>
        </p:nvSpPr>
        <p:spPr/>
        <p:txBody>
          <a:bodyPr>
            <a:normAutofit lnSpcReduction="10000"/>
          </a:bodyPr>
          <a:lstStyle/>
          <a:p>
            <a:r>
              <a:rPr lang="en-US" dirty="0"/>
              <a:t>Standard specification for impact attenuation of surfacing materials within the use zone of playground equipment</a:t>
            </a:r>
          </a:p>
          <a:p>
            <a:r>
              <a:rPr lang="en-US" dirty="0"/>
              <a:t>Requires laboratory testing</a:t>
            </a:r>
          </a:p>
          <a:p>
            <a:r>
              <a:rPr lang="en-US" dirty="0"/>
              <a:t>Head Injury Criterion (HIC) – empirical measure of impact severity (score under 1000)</a:t>
            </a:r>
          </a:p>
          <a:p>
            <a:r>
              <a:rPr lang="en-US" dirty="0"/>
              <a:t>Gmax – measure of the maximum acceleration (shock) produced by an impact (score under 200g)</a:t>
            </a:r>
          </a:p>
          <a:p>
            <a:r>
              <a:rPr lang="en-US" dirty="0"/>
              <a:t>Engineered wood fiber installed in city playgrounds meet ASTM F1292</a:t>
            </a:r>
          </a:p>
          <a:p>
            <a:endParaRPr lang="en-US" dirty="0"/>
          </a:p>
        </p:txBody>
      </p:sp>
      <p:sp>
        <p:nvSpPr>
          <p:cNvPr id="4" name="Footer Placeholder 3">
            <a:extLst>
              <a:ext uri="{FF2B5EF4-FFF2-40B4-BE49-F238E27FC236}">
                <a16:creationId xmlns:a16="http://schemas.microsoft.com/office/drawing/2014/main" id="{CD569C72-4FD3-4E93-8AAE-183000D21E78}"/>
              </a:ext>
            </a:extLst>
          </p:cNvPr>
          <p:cNvSpPr>
            <a:spLocks noGrp="1"/>
          </p:cNvSpPr>
          <p:nvPr>
            <p:ph type="ftr" sz="quarter" idx="11"/>
          </p:nvPr>
        </p:nvSpPr>
        <p:spPr/>
        <p:txBody>
          <a:bodyPr/>
          <a:lstStyle/>
          <a:p>
            <a:r>
              <a:rPr lang="en-US" dirty="0"/>
              <a:t>8150 Barbara Ave. Inver Grove Heights, MN 55077                                        651-450-2500   www.invergroveheights.org</a:t>
            </a:r>
          </a:p>
        </p:txBody>
      </p:sp>
      <p:sp>
        <p:nvSpPr>
          <p:cNvPr id="5" name="Slide Number Placeholder 4">
            <a:extLst>
              <a:ext uri="{FF2B5EF4-FFF2-40B4-BE49-F238E27FC236}">
                <a16:creationId xmlns:a16="http://schemas.microsoft.com/office/drawing/2014/main" id="{12CC15E8-94E7-46FB-8063-F3228973369E}"/>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2162294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1FF1-BC00-4E66-BB12-42F79D5AD661}"/>
              </a:ext>
            </a:extLst>
          </p:cNvPr>
          <p:cNvSpPr>
            <a:spLocks noGrp="1"/>
          </p:cNvSpPr>
          <p:nvPr>
            <p:ph type="title"/>
          </p:nvPr>
        </p:nvSpPr>
        <p:spPr/>
        <p:txBody>
          <a:bodyPr/>
          <a:lstStyle/>
          <a:p>
            <a:r>
              <a:rPr lang="en-US" dirty="0"/>
              <a:t>ASTM F1951</a:t>
            </a:r>
          </a:p>
        </p:txBody>
      </p:sp>
      <p:sp>
        <p:nvSpPr>
          <p:cNvPr id="3" name="Content Placeholder 2">
            <a:extLst>
              <a:ext uri="{FF2B5EF4-FFF2-40B4-BE49-F238E27FC236}">
                <a16:creationId xmlns:a16="http://schemas.microsoft.com/office/drawing/2014/main" id="{8B425078-DA6B-4D63-BEA3-3C2D51F69AB8}"/>
              </a:ext>
            </a:extLst>
          </p:cNvPr>
          <p:cNvSpPr>
            <a:spLocks noGrp="1"/>
          </p:cNvSpPr>
          <p:nvPr>
            <p:ph idx="1"/>
          </p:nvPr>
        </p:nvSpPr>
        <p:spPr/>
        <p:txBody>
          <a:bodyPr/>
          <a:lstStyle/>
          <a:p>
            <a:r>
              <a:rPr lang="en-US" dirty="0"/>
              <a:t>Specification for determination of accessibility of surface systems under and around playground equipment</a:t>
            </a:r>
          </a:p>
          <a:p>
            <a:r>
              <a:rPr lang="en-US" dirty="0"/>
              <a:t>Requires laboratory testing</a:t>
            </a:r>
          </a:p>
          <a:p>
            <a:r>
              <a:rPr lang="en-US" dirty="0"/>
              <a:t>Engineered wood fiber installed in city playgrounds meet ASTM F1951</a:t>
            </a:r>
          </a:p>
        </p:txBody>
      </p:sp>
      <p:sp>
        <p:nvSpPr>
          <p:cNvPr id="4" name="Footer Placeholder 3">
            <a:extLst>
              <a:ext uri="{FF2B5EF4-FFF2-40B4-BE49-F238E27FC236}">
                <a16:creationId xmlns:a16="http://schemas.microsoft.com/office/drawing/2014/main" id="{CD569C72-4FD3-4E93-8AAE-183000D21E78}"/>
              </a:ext>
            </a:extLst>
          </p:cNvPr>
          <p:cNvSpPr>
            <a:spLocks noGrp="1"/>
          </p:cNvSpPr>
          <p:nvPr>
            <p:ph type="ftr" sz="quarter" idx="11"/>
          </p:nvPr>
        </p:nvSpPr>
        <p:spPr/>
        <p:txBody>
          <a:bodyPr/>
          <a:lstStyle/>
          <a:p>
            <a:r>
              <a:rPr lang="en-US" dirty="0"/>
              <a:t>8150 Barbara Ave. Inver Grove Heights, MN 55077                                        651-450-2500   www.invergroveheights.org</a:t>
            </a:r>
          </a:p>
        </p:txBody>
      </p:sp>
      <p:sp>
        <p:nvSpPr>
          <p:cNvPr id="5" name="Slide Number Placeholder 4">
            <a:extLst>
              <a:ext uri="{FF2B5EF4-FFF2-40B4-BE49-F238E27FC236}">
                <a16:creationId xmlns:a16="http://schemas.microsoft.com/office/drawing/2014/main" id="{12CC15E8-94E7-46FB-8063-F3228973369E}"/>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2263169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1FF1-BC00-4E66-BB12-42F79D5AD661}"/>
              </a:ext>
            </a:extLst>
          </p:cNvPr>
          <p:cNvSpPr>
            <a:spLocks noGrp="1"/>
          </p:cNvSpPr>
          <p:nvPr>
            <p:ph type="title"/>
          </p:nvPr>
        </p:nvSpPr>
        <p:spPr/>
        <p:txBody>
          <a:bodyPr/>
          <a:lstStyle/>
          <a:p>
            <a:r>
              <a:rPr lang="en-US" dirty="0"/>
              <a:t>ASTM F2075</a:t>
            </a:r>
          </a:p>
        </p:txBody>
      </p:sp>
      <p:sp>
        <p:nvSpPr>
          <p:cNvPr id="3" name="Content Placeholder 2">
            <a:extLst>
              <a:ext uri="{FF2B5EF4-FFF2-40B4-BE49-F238E27FC236}">
                <a16:creationId xmlns:a16="http://schemas.microsoft.com/office/drawing/2014/main" id="{1F874E31-62F4-498E-BD10-A8151E9AF747}"/>
              </a:ext>
            </a:extLst>
          </p:cNvPr>
          <p:cNvSpPr>
            <a:spLocks noGrp="1"/>
          </p:cNvSpPr>
          <p:nvPr>
            <p:ph idx="1"/>
          </p:nvPr>
        </p:nvSpPr>
        <p:spPr/>
        <p:txBody>
          <a:bodyPr/>
          <a:lstStyle/>
          <a:p>
            <a:r>
              <a:rPr lang="en-US" dirty="0"/>
              <a:t>Standard specification for engineered wood fiber for use as a playground safety surface under and around playground equipment</a:t>
            </a:r>
          </a:p>
          <a:p>
            <a:r>
              <a:rPr lang="en-US" dirty="0"/>
              <a:t>Engineered wood fiber installed in city playgrounds meet ASTM F2075</a:t>
            </a:r>
          </a:p>
          <a:p>
            <a:endParaRPr lang="en-US" dirty="0"/>
          </a:p>
          <a:p>
            <a:endParaRPr lang="en-US" dirty="0"/>
          </a:p>
        </p:txBody>
      </p:sp>
      <p:sp>
        <p:nvSpPr>
          <p:cNvPr id="4" name="Footer Placeholder 3">
            <a:extLst>
              <a:ext uri="{FF2B5EF4-FFF2-40B4-BE49-F238E27FC236}">
                <a16:creationId xmlns:a16="http://schemas.microsoft.com/office/drawing/2014/main" id="{CD569C72-4FD3-4E93-8AAE-183000D21E78}"/>
              </a:ext>
            </a:extLst>
          </p:cNvPr>
          <p:cNvSpPr>
            <a:spLocks noGrp="1"/>
          </p:cNvSpPr>
          <p:nvPr>
            <p:ph type="ftr" sz="quarter" idx="11"/>
          </p:nvPr>
        </p:nvSpPr>
        <p:spPr/>
        <p:txBody>
          <a:bodyPr/>
          <a:lstStyle/>
          <a:p>
            <a:r>
              <a:rPr lang="en-US" dirty="0"/>
              <a:t>8150 Barbara Ave. Inver Grove Heights, MN 55077                                        651-450-2500   www.invergroveheights.org</a:t>
            </a:r>
          </a:p>
        </p:txBody>
      </p:sp>
      <p:sp>
        <p:nvSpPr>
          <p:cNvPr id="5" name="Slide Number Placeholder 4">
            <a:extLst>
              <a:ext uri="{FF2B5EF4-FFF2-40B4-BE49-F238E27FC236}">
                <a16:creationId xmlns:a16="http://schemas.microsoft.com/office/drawing/2014/main" id="{12CC15E8-94E7-46FB-8063-F3228973369E}"/>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467315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1FF1-BC00-4E66-BB12-42F79D5AD661}"/>
              </a:ext>
            </a:extLst>
          </p:cNvPr>
          <p:cNvSpPr>
            <a:spLocks noGrp="1"/>
          </p:cNvSpPr>
          <p:nvPr>
            <p:ph type="title"/>
          </p:nvPr>
        </p:nvSpPr>
        <p:spPr/>
        <p:txBody>
          <a:bodyPr>
            <a:normAutofit/>
          </a:bodyPr>
          <a:lstStyle/>
          <a:p>
            <a:r>
              <a:rPr lang="en-US" dirty="0"/>
              <a:t>ASTM F1487</a:t>
            </a:r>
          </a:p>
        </p:txBody>
      </p:sp>
      <p:sp>
        <p:nvSpPr>
          <p:cNvPr id="3" name="Content Placeholder 2">
            <a:extLst>
              <a:ext uri="{FF2B5EF4-FFF2-40B4-BE49-F238E27FC236}">
                <a16:creationId xmlns:a16="http://schemas.microsoft.com/office/drawing/2014/main" id="{E462ADE7-B427-4A4C-A86A-FDECCD184E86}"/>
              </a:ext>
            </a:extLst>
          </p:cNvPr>
          <p:cNvSpPr>
            <a:spLocks noGrp="1"/>
          </p:cNvSpPr>
          <p:nvPr>
            <p:ph idx="1"/>
          </p:nvPr>
        </p:nvSpPr>
        <p:spPr/>
        <p:txBody>
          <a:bodyPr/>
          <a:lstStyle/>
          <a:p>
            <a:r>
              <a:rPr lang="en-US" dirty="0"/>
              <a:t>Standard consumer safety performance specification for playground equipment for public use</a:t>
            </a:r>
          </a:p>
          <a:p>
            <a:r>
              <a:rPr lang="en-US" dirty="0"/>
              <a:t>City playground equipment installed in 2012 and later meet ASTM F1487</a:t>
            </a:r>
          </a:p>
          <a:p>
            <a:endParaRPr lang="en-US" dirty="0"/>
          </a:p>
        </p:txBody>
      </p:sp>
      <p:sp>
        <p:nvSpPr>
          <p:cNvPr id="4" name="Footer Placeholder 3">
            <a:extLst>
              <a:ext uri="{FF2B5EF4-FFF2-40B4-BE49-F238E27FC236}">
                <a16:creationId xmlns:a16="http://schemas.microsoft.com/office/drawing/2014/main" id="{CD569C72-4FD3-4E93-8AAE-183000D21E78}"/>
              </a:ext>
            </a:extLst>
          </p:cNvPr>
          <p:cNvSpPr>
            <a:spLocks noGrp="1"/>
          </p:cNvSpPr>
          <p:nvPr>
            <p:ph type="ftr" sz="quarter" idx="11"/>
          </p:nvPr>
        </p:nvSpPr>
        <p:spPr/>
        <p:txBody>
          <a:bodyPr/>
          <a:lstStyle/>
          <a:p>
            <a:r>
              <a:rPr lang="en-US" dirty="0"/>
              <a:t>8150 Barbara Ave. Inver Grove Heights, MN 55077                                        651-450-2500   www.invergroveheights.org</a:t>
            </a:r>
          </a:p>
        </p:txBody>
      </p:sp>
      <p:sp>
        <p:nvSpPr>
          <p:cNvPr id="5" name="Slide Number Placeholder 4">
            <a:extLst>
              <a:ext uri="{FF2B5EF4-FFF2-40B4-BE49-F238E27FC236}">
                <a16:creationId xmlns:a16="http://schemas.microsoft.com/office/drawing/2014/main" id="{12CC15E8-94E7-46FB-8063-F3228973369E}"/>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090375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1FF1-BC00-4E66-BB12-42F79D5AD661}"/>
              </a:ext>
            </a:extLst>
          </p:cNvPr>
          <p:cNvSpPr>
            <a:spLocks noGrp="1"/>
          </p:cNvSpPr>
          <p:nvPr>
            <p:ph type="title"/>
          </p:nvPr>
        </p:nvSpPr>
        <p:spPr/>
        <p:txBody>
          <a:bodyPr>
            <a:normAutofit/>
          </a:bodyPr>
          <a:lstStyle/>
          <a:p>
            <a:r>
              <a:rPr lang="en-US" dirty="0"/>
              <a:t>ASTM F3313</a:t>
            </a:r>
          </a:p>
        </p:txBody>
      </p:sp>
      <p:sp>
        <p:nvSpPr>
          <p:cNvPr id="3" name="Content Placeholder 2">
            <a:extLst>
              <a:ext uri="{FF2B5EF4-FFF2-40B4-BE49-F238E27FC236}">
                <a16:creationId xmlns:a16="http://schemas.microsoft.com/office/drawing/2014/main" id="{E462ADE7-B427-4A4C-A86A-FDECCD184E86}"/>
              </a:ext>
            </a:extLst>
          </p:cNvPr>
          <p:cNvSpPr>
            <a:spLocks noGrp="1"/>
          </p:cNvSpPr>
          <p:nvPr>
            <p:ph idx="1"/>
          </p:nvPr>
        </p:nvSpPr>
        <p:spPr/>
        <p:txBody>
          <a:bodyPr/>
          <a:lstStyle/>
          <a:p>
            <a:r>
              <a:rPr lang="en-US" dirty="0"/>
              <a:t>Standard test method for determining impact attenuation of playground surfaces within the use zone of playground equipment as testing in the field</a:t>
            </a:r>
          </a:p>
          <a:p>
            <a:r>
              <a:rPr lang="en-US" dirty="0"/>
              <a:t>We have not performed tests to meet this standard</a:t>
            </a:r>
          </a:p>
          <a:p>
            <a:endParaRPr lang="en-US" dirty="0"/>
          </a:p>
          <a:p>
            <a:endParaRPr lang="en-US" dirty="0"/>
          </a:p>
        </p:txBody>
      </p:sp>
      <p:sp>
        <p:nvSpPr>
          <p:cNvPr id="4" name="Footer Placeholder 3">
            <a:extLst>
              <a:ext uri="{FF2B5EF4-FFF2-40B4-BE49-F238E27FC236}">
                <a16:creationId xmlns:a16="http://schemas.microsoft.com/office/drawing/2014/main" id="{CD569C72-4FD3-4E93-8AAE-183000D21E78}"/>
              </a:ext>
            </a:extLst>
          </p:cNvPr>
          <p:cNvSpPr>
            <a:spLocks noGrp="1"/>
          </p:cNvSpPr>
          <p:nvPr>
            <p:ph type="ftr" sz="quarter" idx="11"/>
          </p:nvPr>
        </p:nvSpPr>
        <p:spPr/>
        <p:txBody>
          <a:bodyPr/>
          <a:lstStyle/>
          <a:p>
            <a:r>
              <a:rPr lang="en-US" dirty="0"/>
              <a:t>8150 Barbara Ave. Inver Grove Heights, MN 55077                                        651-450-2500   www.invergroveheights.org</a:t>
            </a:r>
          </a:p>
        </p:txBody>
      </p:sp>
      <p:sp>
        <p:nvSpPr>
          <p:cNvPr id="5" name="Slide Number Placeholder 4">
            <a:extLst>
              <a:ext uri="{FF2B5EF4-FFF2-40B4-BE49-F238E27FC236}">
                <a16:creationId xmlns:a16="http://schemas.microsoft.com/office/drawing/2014/main" id="{12CC15E8-94E7-46FB-8063-F3228973369E}"/>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820608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908</TotalTime>
  <Words>695</Words>
  <Application>Microsoft Office PowerPoint</Application>
  <PresentationFormat>Widescreen</PresentationFormat>
  <Paragraphs>76</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CITY OF  INVER GROVE HEIGHTS Playground Safety </vt:lpstr>
      <vt:lpstr>American with Disabilities Act (ADA)</vt:lpstr>
      <vt:lpstr>ADA 2010 Standards for Accessible Design </vt:lpstr>
      <vt:lpstr>American Society for Testing Materials (ASTM)</vt:lpstr>
      <vt:lpstr>ASTM F1292</vt:lpstr>
      <vt:lpstr>ASTM F1951</vt:lpstr>
      <vt:lpstr>ASTM F2075</vt:lpstr>
      <vt:lpstr>ASTM F1487</vt:lpstr>
      <vt:lpstr>ASTM F3313</vt:lpstr>
      <vt:lpstr>ADA 1008.2.6 (Advisory)</vt:lpstr>
      <vt:lpstr>Accessibility and Safety</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Tesser</dc:creator>
  <cp:lastModifiedBy>Eric Carlson</cp:lastModifiedBy>
  <cp:revision>91</cp:revision>
  <cp:lastPrinted>2019-09-06T14:56:28Z</cp:lastPrinted>
  <dcterms:created xsi:type="dcterms:W3CDTF">2014-09-12T02:18:09Z</dcterms:created>
  <dcterms:modified xsi:type="dcterms:W3CDTF">2019-09-06T15:28:48Z</dcterms:modified>
</cp:coreProperties>
</file>